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9" autoAdjust="0"/>
    <p:restoredTop sz="94660"/>
  </p:normalViewPr>
  <p:slideViewPr>
    <p:cSldViewPr snapToGrid="0">
      <p:cViewPr varScale="1">
        <p:scale>
          <a:sx n="77" d="100"/>
          <a:sy n="77" d="100"/>
        </p:scale>
        <p:origin x="12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/>
              <a:t>Click to edit Master subtitle style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5E514-A395-44E9-A8BF-B8996462E804}" type="datetimeFigureOut">
              <a:rPr lang="zh-CN" altLang="en-US" smtClean="0"/>
              <a:t>2017/4/22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8F192-CFE5-48FD-A743-6AA03B5ABE4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140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/>
              <a:t>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5E514-A395-44E9-A8BF-B8996462E804}" type="datetimeFigureOut">
              <a:rPr lang="zh-CN" altLang="en-US" smtClean="0"/>
              <a:t>2017/4/22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8F192-CFE5-48FD-A743-6AA03B5ABE4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49741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altLang="zh-CN"/>
              <a:t>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5E514-A395-44E9-A8BF-B8996462E804}" type="datetimeFigureOut">
              <a:rPr lang="zh-CN" altLang="en-US" smtClean="0"/>
              <a:t>2017/4/22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8F192-CFE5-48FD-A743-6AA03B5ABE4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51237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/>
              <a:t>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5E514-A395-44E9-A8BF-B8996462E804}" type="datetimeFigureOut">
              <a:rPr lang="zh-CN" altLang="en-US" smtClean="0"/>
              <a:t>2017/4/22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8F192-CFE5-48FD-A743-6AA03B5ABE4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5254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5E514-A395-44E9-A8BF-B8996462E804}" type="datetimeFigureOut">
              <a:rPr lang="zh-CN" altLang="en-US" smtClean="0"/>
              <a:t>2017/4/22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8F192-CFE5-48FD-A743-6AA03B5ABE4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5985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/>
              <a:t>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/>
              <a:t>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5E514-A395-44E9-A8BF-B8996462E804}" type="datetimeFigureOut">
              <a:rPr lang="zh-CN" altLang="en-US" smtClean="0"/>
              <a:t>2017/4/22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8F192-CFE5-48FD-A743-6AA03B5ABE4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732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altLang="zh-CN"/>
              <a:t>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altLang="zh-CN"/>
              <a:t>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5E514-A395-44E9-A8BF-B8996462E804}" type="datetimeFigureOut">
              <a:rPr lang="zh-CN" altLang="en-US" smtClean="0"/>
              <a:t>2017/4/22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8F192-CFE5-48FD-A743-6AA03B5ABE4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4887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5E514-A395-44E9-A8BF-B8996462E804}" type="datetimeFigureOut">
              <a:rPr lang="zh-CN" altLang="en-US" smtClean="0"/>
              <a:t>2017/4/22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8F192-CFE5-48FD-A743-6AA03B5ABE4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1971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5E514-A395-44E9-A8BF-B8996462E804}" type="datetimeFigureOut">
              <a:rPr lang="zh-CN" altLang="en-US" smtClean="0"/>
              <a:t>2017/4/22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8F192-CFE5-48FD-A743-6AA03B5ABE4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8645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/>
              <a:t>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5E514-A395-44E9-A8BF-B8996462E804}" type="datetimeFigureOut">
              <a:rPr lang="zh-CN" altLang="en-US" smtClean="0"/>
              <a:t>2017/4/22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8F192-CFE5-48FD-A743-6AA03B5ABE4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92708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5E514-A395-44E9-A8BF-B8996462E804}" type="datetimeFigureOut">
              <a:rPr lang="zh-CN" altLang="en-US" smtClean="0"/>
              <a:t>2017/4/22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8F192-CFE5-48FD-A743-6AA03B5ABE4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48524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/>
              <a:t>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55E514-A395-44E9-A8BF-B8996462E804}" type="datetimeFigureOut">
              <a:rPr lang="zh-CN" altLang="en-US" smtClean="0"/>
              <a:t>2017/4/22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18F192-CFE5-48FD-A743-6AA03B5ABE4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24364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28600"/>
            <a:ext cx="7620000" cy="533400"/>
          </a:xfrm>
        </p:spPr>
        <p:txBody>
          <a:bodyPr>
            <a:noAutofit/>
          </a:bodyPr>
          <a:lstStyle/>
          <a:p>
            <a:pPr algn="l"/>
            <a:r>
              <a:rPr lang="en-US" sz="3600" b="1" dirty="0"/>
              <a:t>REAL Case project: later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3581400"/>
            <a:ext cx="8229600" cy="2590800"/>
          </a:xfrm>
        </p:spPr>
        <p:txBody>
          <a:bodyPr>
            <a:noAutofit/>
          </a:bodyPr>
          <a:lstStyle/>
          <a:p>
            <a:pPr>
              <a:lnSpc>
                <a:spcPts val="24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2400" b="1" dirty="0"/>
              <a:t>Step 4</a:t>
            </a:r>
            <a:r>
              <a:rPr lang="en-US" sz="2400" dirty="0"/>
              <a:t>: complete applied research and thought that proves relevance of this course’s topics for your REAL client</a:t>
            </a:r>
          </a:p>
          <a:p>
            <a:pPr lvl="1">
              <a:lnSpc>
                <a:spcPts val="24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2000" dirty="0"/>
              <a:t>How do key IMPLEMENTATION topics in chapters 9-10 apply to your organization?  To what degree of importance and impact?  So, what?</a:t>
            </a:r>
          </a:p>
          <a:p>
            <a:pPr lvl="1">
              <a:lnSpc>
                <a:spcPts val="24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2000" dirty="0"/>
              <a:t>Put all REAL Case steps together to complete the value-add</a:t>
            </a:r>
          </a:p>
          <a:p>
            <a:pPr lvl="2">
              <a:lnSpc>
                <a:spcPts val="24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1800" dirty="0"/>
              <a:t>Imagine your client had paid your tuition: prove the ROI was great </a:t>
            </a:r>
            <a:endParaRPr lang="en-US" sz="1400" dirty="0"/>
          </a:p>
          <a:p>
            <a:pPr lvl="1">
              <a:lnSpc>
                <a:spcPts val="24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2000" dirty="0"/>
              <a:t>Due as &lt;1000 word memo to client; submit on Bb by noon on Tuesday, </a:t>
            </a:r>
            <a:r>
              <a:rPr lang="en-US" sz="2000" u="sng" dirty="0"/>
              <a:t>May 9</a:t>
            </a:r>
            <a:r>
              <a:rPr lang="en-US" sz="2000" dirty="0"/>
              <a:t>; worth up to </a:t>
            </a:r>
            <a:r>
              <a:rPr lang="en-US" sz="2000" u="sng" dirty="0"/>
              <a:t>$400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286000" y="1066800"/>
            <a:ext cx="8077200" cy="3124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Wingdings" pitchFamily="2" charset="2"/>
              <a:buChar char="Ø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4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2400" b="1" dirty="0">
                <a:solidFill>
                  <a:schemeClr val="bg1">
                    <a:lumMod val="75000"/>
                  </a:schemeClr>
                </a:solidFill>
              </a:rPr>
              <a:t>Step 3</a:t>
            </a:r>
            <a:r>
              <a:rPr lang="en-US" sz="2400" dirty="0">
                <a:solidFill>
                  <a:schemeClr val="bg1">
                    <a:lumMod val="75000"/>
                  </a:schemeClr>
                </a:solidFill>
              </a:rPr>
              <a:t>: apply focused research and thought that augments each reading’s topic area, relevant to your chosen client</a:t>
            </a:r>
          </a:p>
          <a:p>
            <a:pPr lvl="1">
              <a:lnSpc>
                <a:spcPts val="24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2000" dirty="0">
                <a:solidFill>
                  <a:schemeClr val="bg1">
                    <a:lumMod val="75000"/>
                  </a:schemeClr>
                </a:solidFill>
              </a:rPr>
              <a:t>How do key FORMULATION topics in chapters 6-8 impact your organization?  To what degree of importance and impact?  So, what?</a:t>
            </a:r>
          </a:p>
          <a:p>
            <a:pPr lvl="2">
              <a:lnSpc>
                <a:spcPts val="24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1800" dirty="0">
                <a:solidFill>
                  <a:schemeClr val="bg1">
                    <a:lumMod val="75000"/>
                  </a:schemeClr>
                </a:solidFill>
              </a:rPr>
              <a:t>Focus on insights that add value for your REAL boss</a:t>
            </a:r>
          </a:p>
          <a:p>
            <a:pPr lvl="1">
              <a:lnSpc>
                <a:spcPts val="24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2000" dirty="0">
                <a:solidFill>
                  <a:schemeClr val="bg1">
                    <a:lumMod val="75000"/>
                  </a:schemeClr>
                </a:solidFill>
              </a:rPr>
              <a:t>Due as &lt;750 word Q&amp;A with client on Bb by noon on Tues., </a:t>
            </a:r>
            <a:r>
              <a:rPr lang="en-US" sz="2000" u="sng" dirty="0">
                <a:solidFill>
                  <a:schemeClr val="bg1">
                    <a:lumMod val="75000"/>
                  </a:schemeClr>
                </a:solidFill>
              </a:rPr>
              <a:t>April 4</a:t>
            </a:r>
            <a:r>
              <a:rPr lang="en-US" sz="2000" dirty="0">
                <a:solidFill>
                  <a:schemeClr val="bg1">
                    <a:lumMod val="75000"/>
                  </a:schemeClr>
                </a:solidFill>
              </a:rPr>
              <a:t>; discussed in class that day; worth up to </a:t>
            </a:r>
            <a:r>
              <a:rPr lang="en-US" sz="2000" u="sng" dirty="0">
                <a:solidFill>
                  <a:schemeClr val="bg1">
                    <a:lumMod val="75000"/>
                  </a:schemeClr>
                </a:solidFill>
              </a:rPr>
              <a:t>$300</a:t>
            </a:r>
          </a:p>
        </p:txBody>
      </p:sp>
    </p:spTree>
    <p:extLst>
      <p:ext uri="{BB962C8B-B14F-4D97-AF65-F5344CB8AC3E}">
        <p14:creationId xmlns:p14="http://schemas.microsoft.com/office/powerpoint/2010/main" val="315024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28600"/>
            <a:ext cx="7620000" cy="533400"/>
          </a:xfrm>
        </p:spPr>
        <p:txBody>
          <a:bodyPr>
            <a:noAutofit/>
          </a:bodyPr>
          <a:lstStyle/>
          <a:p>
            <a:pPr algn="l"/>
            <a:r>
              <a:rPr lang="en-US" sz="3600" b="1" dirty="0"/>
              <a:t>REAL Case project: Step 4 details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066800"/>
            <a:ext cx="8534400" cy="5638800"/>
          </a:xfrm>
          <a:ln w="28575">
            <a:noFill/>
          </a:ln>
        </p:spPr>
        <p:txBody>
          <a:bodyPr>
            <a:noAutofit/>
          </a:bodyPr>
          <a:lstStyle/>
          <a:p>
            <a:pPr>
              <a:lnSpc>
                <a:spcPts val="2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b="1" dirty="0"/>
              <a:t>Business memo to your client.  Post your .doc to Bb by noon </a:t>
            </a:r>
            <a:r>
              <a:rPr lang="en-US" sz="2000" b="1" dirty="0" err="1"/>
              <a:t>Tu</a:t>
            </a:r>
            <a:r>
              <a:rPr lang="en-US" sz="2000" b="1" dirty="0"/>
              <a:t>, 5/9</a:t>
            </a:r>
          </a:p>
          <a:p>
            <a:pPr lvl="1">
              <a:lnSpc>
                <a:spcPts val="2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dirty="0"/>
              <a:t>“To” line: your REAL boss’s </a:t>
            </a:r>
            <a:r>
              <a:rPr lang="en-US" sz="1800" u="sng" dirty="0"/>
              <a:t>name</a:t>
            </a:r>
            <a:r>
              <a:rPr lang="en-US" sz="1800" dirty="0"/>
              <a:t> plus </a:t>
            </a:r>
            <a:r>
              <a:rPr lang="en-US" sz="1800" u="sng" dirty="0"/>
              <a:t>title</a:t>
            </a:r>
            <a:r>
              <a:rPr lang="en-US" sz="1800" dirty="0"/>
              <a:t> and </a:t>
            </a:r>
            <a:r>
              <a:rPr lang="en-US" sz="1800" u="sng" dirty="0"/>
              <a:t>company</a:t>
            </a:r>
          </a:p>
          <a:p>
            <a:pPr lvl="1">
              <a:lnSpc>
                <a:spcPts val="2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dirty="0"/>
              <a:t>“From” line: Your seven-digit NAU ID# (so I can grade anonymously)</a:t>
            </a:r>
          </a:p>
          <a:p>
            <a:pPr lvl="1">
              <a:lnSpc>
                <a:spcPts val="2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dirty="0"/>
              <a:t>Up to 1000 words of body text; no other format restrictions</a:t>
            </a:r>
          </a:p>
          <a:p>
            <a:pPr lvl="1">
              <a:lnSpc>
                <a:spcPts val="2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dirty="0"/>
              <a:t>Begin with a brief (2-3 sentence) executive summary (not a simple intro)</a:t>
            </a:r>
          </a:p>
          <a:p>
            <a:pPr lvl="1">
              <a:lnSpc>
                <a:spcPts val="2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dirty="0"/>
              <a:t>Bullet points, tables, original graphics, etc. welcome if they serve your points and improve communication effectiveness</a:t>
            </a:r>
          </a:p>
          <a:p>
            <a:pPr>
              <a:lnSpc>
                <a:spcPts val="2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b="1" dirty="0"/>
              <a:t>Drill down on your focal REAL organization to add value in your role</a:t>
            </a:r>
          </a:p>
          <a:p>
            <a:pPr lvl="1">
              <a:lnSpc>
                <a:spcPts val="2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dirty="0"/>
              <a:t>What “strategy </a:t>
            </a:r>
            <a:r>
              <a:rPr lang="en-US" sz="1800" u="sng" dirty="0"/>
              <a:t>implementation</a:t>
            </a:r>
            <a:r>
              <a:rPr lang="en-US" sz="1800" dirty="0"/>
              <a:t>” (</a:t>
            </a:r>
            <a:r>
              <a:rPr lang="en-US" sz="1800" dirty="0" err="1"/>
              <a:t>chs</a:t>
            </a:r>
            <a:r>
              <a:rPr lang="en-US" sz="1800" dirty="0"/>
              <a:t>. 9-10) ideas go with your prior “strategy </a:t>
            </a:r>
            <a:r>
              <a:rPr lang="en-US" sz="1800" u="sng" dirty="0"/>
              <a:t>formulation</a:t>
            </a:r>
            <a:r>
              <a:rPr lang="en-US" sz="1800" dirty="0"/>
              <a:t>” (</a:t>
            </a:r>
            <a:r>
              <a:rPr lang="en-US" sz="1800" dirty="0" err="1"/>
              <a:t>chs</a:t>
            </a:r>
            <a:r>
              <a:rPr lang="en-US" sz="1800" dirty="0"/>
              <a:t>. 6-8) and “strategy </a:t>
            </a:r>
            <a:r>
              <a:rPr lang="en-US" sz="1800" u="sng" dirty="0"/>
              <a:t>analysis</a:t>
            </a:r>
            <a:r>
              <a:rPr lang="en-US" sz="1800" dirty="0"/>
              <a:t>” insights (</a:t>
            </a:r>
            <a:r>
              <a:rPr lang="en-US" sz="1800" dirty="0" err="1"/>
              <a:t>chs</a:t>
            </a:r>
            <a:r>
              <a:rPr lang="en-US" sz="1800" dirty="0"/>
              <a:t>. 1-5)?</a:t>
            </a:r>
          </a:p>
          <a:p>
            <a:pPr lvl="1">
              <a:lnSpc>
                <a:spcPts val="2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dirty="0"/>
              <a:t>Research some issues in your industry, and apply many (8-10+) chapter 9 &amp; 10 topics for focused, specific, insightful, and therefore valuable recommendations.</a:t>
            </a:r>
          </a:p>
          <a:p>
            <a:pPr lvl="1">
              <a:lnSpc>
                <a:spcPts val="2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dirty="0"/>
              <a:t>Maximize your use of chapter 1-8 terms and topics to streamline your points, to add more value per word-count, and show me </a:t>
            </a:r>
            <a:r>
              <a:rPr lang="en-US" sz="1800" u="sng" dirty="0"/>
              <a:t>strategic-management insights</a:t>
            </a:r>
          </a:p>
          <a:p>
            <a:pPr lvl="1">
              <a:lnSpc>
                <a:spcPts val="2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dirty="0"/>
              <a:t>Advise that boss with insights that combine relevance and value from </a:t>
            </a:r>
            <a:r>
              <a:rPr lang="en-US" sz="1800" i="1" dirty="0"/>
              <a:t>this </a:t>
            </a:r>
            <a:r>
              <a:rPr lang="en-US" sz="1800" dirty="0"/>
              <a:t>course</a:t>
            </a:r>
          </a:p>
          <a:p>
            <a:pPr>
              <a:lnSpc>
                <a:spcPts val="2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b="1" dirty="0"/>
              <a:t>Headers: </a:t>
            </a:r>
            <a:r>
              <a:rPr lang="en-US" sz="2000" dirty="0"/>
              <a:t>Executive Summary, Topics sections, Conclusion</a:t>
            </a:r>
          </a:p>
          <a:p>
            <a:pPr>
              <a:lnSpc>
                <a:spcPts val="2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b="1" dirty="0"/>
              <a:t>Show your boss value that justifies and drives your compensation higher</a:t>
            </a:r>
          </a:p>
          <a:p>
            <a:pPr>
              <a:lnSpc>
                <a:spcPts val="2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b="1" dirty="0"/>
              <a:t>Grading Rubric: </a:t>
            </a:r>
            <a:r>
              <a:rPr lang="en-US" sz="2000" dirty="0"/>
              <a:t>on project-overview slide (20% weighting each)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874552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434</Words>
  <Application>Microsoft Office PowerPoint</Application>
  <PresentationFormat>Widescreen</PresentationFormat>
  <Paragraphs>25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等线</vt:lpstr>
      <vt:lpstr>等线 Light</vt:lpstr>
      <vt:lpstr>Arial</vt:lpstr>
      <vt:lpstr>Courier New</vt:lpstr>
      <vt:lpstr>Office Theme</vt:lpstr>
      <vt:lpstr>REAL Case project: later steps</vt:lpstr>
      <vt:lpstr>REAL Case project: Step 4 details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 Case project: later steps</dc:title>
  <dc:creator>Bo Wang</dc:creator>
  <cp:lastModifiedBy>Bo Wang</cp:lastModifiedBy>
  <cp:revision>1</cp:revision>
  <dcterms:created xsi:type="dcterms:W3CDTF">2017-04-22T22:59:06Z</dcterms:created>
  <dcterms:modified xsi:type="dcterms:W3CDTF">2017-04-22T23:00:46Z</dcterms:modified>
</cp:coreProperties>
</file>